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56" r:id="rId5"/>
    <p:sldId id="331" r:id="rId6"/>
    <p:sldId id="330" r:id="rId7"/>
    <p:sldId id="332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A1A"/>
    <a:srgbClr val="4B484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50EA77-FA54-426F-90E1-39254FD2C6DC}" v="3" dt="2026-04-22T13:02:14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9"/>
    <p:restoredTop sz="77123" autoAdjust="0"/>
  </p:normalViewPr>
  <p:slideViewPr>
    <p:cSldViewPr snapToGrid="0">
      <p:cViewPr varScale="1">
        <p:scale>
          <a:sx n="92" d="100"/>
          <a:sy n="92" d="100"/>
        </p:scale>
        <p:origin x="17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0D730-1F75-9A4A-8E6B-11C64653DEF3}" type="datetimeFigureOut">
              <a:rPr lang="en-US" smtClean="0"/>
              <a:t>4/23/26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6CC79-54B9-D345-AA58-619227CED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6CC79-54B9-D345-AA58-619227CED4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34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6CC79-54B9-D345-AA58-619227CED4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99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Full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DC657-0A84-7B46-8F08-7C34FE77C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2247901"/>
            <a:ext cx="10515600" cy="17145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6C684-ABED-834F-BEEC-D8DDD27602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0100" y="4152900"/>
            <a:ext cx="10528300" cy="1141476"/>
          </a:xfrm>
        </p:spPr>
        <p:txBody>
          <a:bodyPr>
            <a:normAutofit/>
          </a:bodyPr>
          <a:lstStyle>
            <a:lvl1pPr marL="0" indent="0" algn="l">
              <a:buNone/>
              <a:defRPr sz="2200" spc="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D3288-67AE-E049-A1F8-9EEB9BAC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FBF4-62D7-BF4B-9691-0C7D28A55B8E}" type="datetime4">
              <a:rPr lang="en-US" smtClean="0"/>
              <a:t>April 23,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FE4D3-CB1B-3C42-881E-19A981F11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50148-22AC-3B46-8A82-7EA76DA8F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910F-CB18-0442-838C-D854C75643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EF843F-D1FF-C143-8EE1-2388ABD1D3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5495925"/>
            <a:ext cx="10515600" cy="600075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1800" b="0" i="0" spc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b="1">
                <a:effectLst/>
                <a:latin typeface="Gentona" pitchFamily="2" charset="77"/>
              </a:rPr>
              <a:t>Presenter, </a:t>
            </a:r>
            <a:r>
              <a:rPr lang="en-US">
                <a:solidFill>
                  <a:srgbClr val="69AAE4"/>
                </a:solidFill>
                <a:effectLst/>
                <a:latin typeface="Gentona" pitchFamily="2" charset="77"/>
              </a:rPr>
              <a:t>Title</a:t>
            </a:r>
            <a:endParaRPr lang="en-US">
              <a:effectLst/>
              <a:latin typeface="Gentona" pitchFamily="2" charset="77"/>
            </a:endParaRPr>
          </a:p>
          <a:p>
            <a:r>
              <a:rPr lang="en-US">
                <a:solidFill>
                  <a:srgbClr val="69AAE4"/>
                </a:solidFill>
                <a:effectLst/>
                <a:latin typeface="Gentona" pitchFamily="2" charset="77"/>
              </a:rPr>
              <a:t>Department, School/Division</a:t>
            </a: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F0A294A4-4087-47B7-603D-02A56D3E2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4295" y="-128342"/>
            <a:ext cx="6157237" cy="236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7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C0CBFE90-8411-F7CE-A7C3-3BB1F835064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6700" y="952500"/>
            <a:ext cx="3231874" cy="5181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0458907-6624-6FF1-C3C1-7020AD3DD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95231" y="952500"/>
            <a:ext cx="8093438" cy="51816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404A05D-00F5-1EA0-7624-6F0DBB16BA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876332E-97D2-CC49-9E46-E6E0DDE407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82250F8-8D52-D1D5-1B20-A83964DAEF8F}"/>
              </a:ext>
            </a:extLst>
          </p:cNvPr>
          <p:cNvCxnSpPr>
            <a:cxnSpLocks/>
          </p:cNvCxnSpPr>
          <p:nvPr userDrawn="1"/>
        </p:nvCxnSpPr>
        <p:spPr>
          <a:xfrm>
            <a:off x="303317" y="794776"/>
            <a:ext cx="11585366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6">
            <a:extLst>
              <a:ext uri="{FF2B5EF4-FFF2-40B4-BE49-F238E27FC236}">
                <a16:creationId xmlns:a16="http://schemas.microsoft.com/office/drawing/2014/main" id="{B8B77F34-E1EC-4981-129E-CF8A34B8E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317" y="244389"/>
            <a:ext cx="11585351" cy="550388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C29002-067D-6FC3-B50D-DFCDA74C0BFB}"/>
              </a:ext>
            </a:extLst>
          </p:cNvPr>
          <p:cNvCxnSpPr>
            <a:cxnSpLocks/>
          </p:cNvCxnSpPr>
          <p:nvPr userDrawn="1"/>
        </p:nvCxnSpPr>
        <p:spPr>
          <a:xfrm>
            <a:off x="3646902" y="952500"/>
            <a:ext cx="0" cy="5181600"/>
          </a:xfrm>
          <a:prstGeom prst="line">
            <a:avLst/>
          </a:prstGeom>
          <a:ln w="127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23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Half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DC657-0A84-7B46-8F08-7C34FE77C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2247901"/>
            <a:ext cx="10515600" cy="17145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6C684-ABED-834F-BEEC-D8DDD27602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0100" y="4152900"/>
            <a:ext cx="10528300" cy="1141476"/>
          </a:xfrm>
        </p:spPr>
        <p:txBody>
          <a:bodyPr>
            <a:normAutofit/>
          </a:bodyPr>
          <a:lstStyle>
            <a:lvl1pPr marL="0" indent="0" algn="l">
              <a:buNone/>
              <a:defRPr sz="2200" spc="3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D3288-67AE-E049-A1F8-9EEB9BAC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FBF4-62D7-BF4B-9691-0C7D28A55B8E}" type="datetime4">
              <a:rPr lang="en-US" smtClean="0"/>
              <a:t>April 23,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FE4D3-CB1B-3C42-881E-19A981F11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50148-22AC-3B46-8A82-7EA76DA8F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910F-CB18-0442-838C-D854C75643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D75E115-7763-6745-AD4F-7910532E54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5495925"/>
            <a:ext cx="10515600" cy="600075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1800" b="0" i="0" spc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b="1">
                <a:effectLst/>
                <a:latin typeface="Gentona" pitchFamily="2" charset="77"/>
              </a:rPr>
              <a:t>Presenter, </a:t>
            </a:r>
            <a:r>
              <a:rPr lang="en-US">
                <a:solidFill>
                  <a:srgbClr val="69AAE4"/>
                </a:solidFill>
                <a:effectLst/>
                <a:latin typeface="Gentona" pitchFamily="2" charset="77"/>
              </a:rPr>
              <a:t>Title</a:t>
            </a:r>
            <a:endParaRPr lang="en-US">
              <a:effectLst/>
              <a:latin typeface="Gentona" pitchFamily="2" charset="77"/>
            </a:endParaRPr>
          </a:p>
          <a:p>
            <a:r>
              <a:rPr lang="en-US">
                <a:solidFill>
                  <a:srgbClr val="69AAE4"/>
                </a:solidFill>
                <a:effectLst/>
                <a:latin typeface="Gentona" pitchFamily="2" charset="77"/>
              </a:rPr>
              <a:t>Department, School/Division</a:t>
            </a: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8CFE9903-9793-F025-D5E8-289B3F6CD4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4298" y="-128342"/>
            <a:ext cx="6157237" cy="236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9F71F-85B5-334D-A800-FA943B8AF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28" y="204486"/>
            <a:ext cx="10518172" cy="90668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26FDB-29F2-AA4B-AB14-3B0C585C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28" y="1287201"/>
            <a:ext cx="10505472" cy="4141326"/>
          </a:xfrm>
        </p:spPr>
        <p:txBody>
          <a:bodyPr/>
          <a:lstStyle>
            <a:lvl1pPr>
              <a:defRPr sz="1800" spc="0">
                <a:solidFill>
                  <a:schemeClr val="tx2"/>
                </a:solidFill>
              </a:defRPr>
            </a:lvl1pPr>
            <a:lvl2pPr>
              <a:defRPr>
                <a:solidFill>
                  <a:srgbClr val="1A1A1A"/>
                </a:solidFill>
              </a:defRPr>
            </a:lvl2pPr>
            <a:lvl3pPr>
              <a:defRPr>
                <a:solidFill>
                  <a:srgbClr val="1A1A1A"/>
                </a:solidFill>
              </a:defRPr>
            </a:lvl3pPr>
            <a:lvl4pPr>
              <a:defRPr>
                <a:solidFill>
                  <a:srgbClr val="1A1A1A"/>
                </a:solidFill>
              </a:defRPr>
            </a:lvl4pPr>
            <a:lvl5pPr>
              <a:defRPr>
                <a:solidFill>
                  <a:srgbClr val="1A1A1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0E9261D-87B4-094E-8508-1D672ECED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16315" y="6248400"/>
            <a:ext cx="1912085" cy="357505"/>
          </a:xfrm>
        </p:spPr>
        <p:txBody>
          <a:bodyPr/>
          <a:lstStyle/>
          <a:p>
            <a:fld id="{A334FBF4-62D7-BF4B-9691-0C7D28A55B8E}" type="datetime4">
              <a:rPr lang="en-US" smtClean="0"/>
              <a:t>April 23, 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46D4A51-4F3B-0940-BB64-BA505ED8F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1" y="6248400"/>
            <a:ext cx="7957750" cy="35750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E16EA4-CD99-4345-82D0-682CBB46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248401"/>
            <a:ext cx="482600" cy="289904"/>
          </a:xfrm>
        </p:spPr>
        <p:txBody>
          <a:bodyPr/>
          <a:lstStyle/>
          <a:p>
            <a:fld id="{D0DD910F-CB18-0442-838C-D854C7564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2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- Two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9F71F-85B5-334D-A800-FA943B8AF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28" y="204486"/>
            <a:ext cx="10518172" cy="90668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92BE15-89A5-5148-AC29-ED4E4F5C1B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10228" y="1287201"/>
            <a:ext cx="5209572" cy="4141326"/>
          </a:xfrm>
        </p:spPr>
        <p:txBody>
          <a:bodyPr/>
          <a:lstStyle>
            <a:lvl1pPr>
              <a:defRPr sz="1800" spc="0">
                <a:solidFill>
                  <a:schemeClr val="tx2"/>
                </a:solidFill>
              </a:defRPr>
            </a:lvl1pPr>
            <a:lvl2pPr>
              <a:defRPr>
                <a:solidFill>
                  <a:srgbClr val="1A1A1A"/>
                </a:solidFill>
              </a:defRPr>
            </a:lvl2pPr>
            <a:lvl3pPr>
              <a:defRPr>
                <a:solidFill>
                  <a:srgbClr val="1A1A1A"/>
                </a:solidFill>
              </a:defRPr>
            </a:lvl3pPr>
            <a:lvl4pPr>
              <a:defRPr>
                <a:solidFill>
                  <a:srgbClr val="1A1A1A"/>
                </a:solidFill>
              </a:defRPr>
            </a:lvl4pPr>
            <a:lvl5pPr>
              <a:defRPr>
                <a:solidFill>
                  <a:srgbClr val="1A1A1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3710EA1-38A5-E84E-A741-71C6DA198ED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287201"/>
            <a:ext cx="5156200" cy="4141326"/>
          </a:xfrm>
        </p:spPr>
        <p:txBody>
          <a:bodyPr/>
          <a:lstStyle>
            <a:lvl1pPr>
              <a:defRPr sz="1800" spc="0">
                <a:solidFill>
                  <a:schemeClr val="tx2"/>
                </a:solidFill>
              </a:defRPr>
            </a:lvl1pPr>
            <a:lvl2pPr>
              <a:defRPr>
                <a:solidFill>
                  <a:srgbClr val="1A1A1A"/>
                </a:solidFill>
              </a:defRPr>
            </a:lvl2pPr>
            <a:lvl3pPr>
              <a:defRPr>
                <a:solidFill>
                  <a:srgbClr val="1A1A1A"/>
                </a:solidFill>
              </a:defRPr>
            </a:lvl3pPr>
            <a:lvl4pPr>
              <a:defRPr>
                <a:solidFill>
                  <a:srgbClr val="1A1A1A"/>
                </a:solidFill>
              </a:defRPr>
            </a:lvl4pPr>
            <a:lvl5pPr>
              <a:defRPr>
                <a:solidFill>
                  <a:srgbClr val="1A1A1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62DAC63-FC3C-9945-80E7-C7010011DB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16315" y="6248400"/>
            <a:ext cx="1912085" cy="357505"/>
          </a:xfrm>
        </p:spPr>
        <p:txBody>
          <a:bodyPr/>
          <a:lstStyle/>
          <a:p>
            <a:fld id="{A334FBF4-62D7-BF4B-9691-0C7D28A55B8E}" type="datetime4">
              <a:rPr lang="en-US" smtClean="0"/>
              <a:t>April 23, 2026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12093D3-3E21-D840-8DA8-11E39175E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1" y="6248400"/>
            <a:ext cx="7957750" cy="35750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820C8A-4208-8349-9811-21C6BB3D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248401"/>
            <a:ext cx="482600" cy="289904"/>
          </a:xfrm>
        </p:spPr>
        <p:txBody>
          <a:bodyPr/>
          <a:lstStyle/>
          <a:p>
            <a:fld id="{D0DD910F-CB18-0442-838C-D854C7564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22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Two Column with Head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9F71F-85B5-334D-A800-FA943B8AF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28" y="204486"/>
            <a:ext cx="10518172" cy="90668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92BE15-89A5-5148-AC29-ED4E4F5C1B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10228" y="1935082"/>
            <a:ext cx="5147659" cy="3493444"/>
          </a:xfrm>
        </p:spPr>
        <p:txBody>
          <a:bodyPr/>
          <a:lstStyle>
            <a:lvl1pPr>
              <a:defRPr sz="1800" spc="0">
                <a:solidFill>
                  <a:srgbClr val="1A1A1A"/>
                </a:solidFill>
              </a:defRPr>
            </a:lvl1pPr>
            <a:lvl2pPr>
              <a:defRPr>
                <a:solidFill>
                  <a:srgbClr val="1A1A1A"/>
                </a:solidFill>
              </a:defRPr>
            </a:lvl2pPr>
            <a:lvl3pPr>
              <a:defRPr>
                <a:solidFill>
                  <a:srgbClr val="1A1A1A"/>
                </a:solidFill>
              </a:defRPr>
            </a:lvl3pPr>
            <a:lvl4pPr>
              <a:defRPr>
                <a:solidFill>
                  <a:srgbClr val="1A1A1A"/>
                </a:solidFill>
              </a:defRPr>
            </a:lvl4pPr>
            <a:lvl5pPr>
              <a:defRPr>
                <a:solidFill>
                  <a:srgbClr val="1A1A1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3710EA1-38A5-E84E-A741-71C6DA198ED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32512" y="1935082"/>
            <a:ext cx="5195888" cy="3493444"/>
          </a:xfrm>
        </p:spPr>
        <p:txBody>
          <a:bodyPr/>
          <a:lstStyle>
            <a:lvl1pPr>
              <a:defRPr sz="1800" spc="0">
                <a:solidFill>
                  <a:srgbClr val="1A1A1A"/>
                </a:solidFill>
              </a:defRPr>
            </a:lvl1pPr>
            <a:lvl2pPr>
              <a:defRPr>
                <a:solidFill>
                  <a:srgbClr val="1A1A1A"/>
                </a:solidFill>
              </a:defRPr>
            </a:lvl2pPr>
            <a:lvl3pPr>
              <a:defRPr>
                <a:solidFill>
                  <a:srgbClr val="1A1A1A"/>
                </a:solidFill>
              </a:defRPr>
            </a:lvl3pPr>
            <a:lvl4pPr>
              <a:defRPr>
                <a:solidFill>
                  <a:srgbClr val="1A1A1A"/>
                </a:solidFill>
              </a:defRPr>
            </a:lvl4pPr>
            <a:lvl5pPr>
              <a:defRPr>
                <a:solidFill>
                  <a:srgbClr val="1A1A1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F9C821-4274-3848-8E6D-F1BB7947BFB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0100" y="111117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B2D1E72-10C5-5B47-8629-1A32C45A7BD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32512" y="1111170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73A1530-A86D-CD42-AEF5-FE0D9ADF1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16315" y="6248400"/>
            <a:ext cx="1912085" cy="357505"/>
          </a:xfrm>
        </p:spPr>
        <p:txBody>
          <a:bodyPr/>
          <a:lstStyle/>
          <a:p>
            <a:fld id="{A334FBF4-62D7-BF4B-9691-0C7D28A55B8E}" type="datetime4">
              <a:rPr lang="en-US" smtClean="0"/>
              <a:t>April 23, 2026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A29632E-B2C3-5F40-88A8-28F164C31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1" y="6248400"/>
            <a:ext cx="7957750" cy="35750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71FD047-D85A-6248-AF1E-B6121E97E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248401"/>
            <a:ext cx="482600" cy="289904"/>
          </a:xfrm>
        </p:spPr>
        <p:txBody>
          <a:bodyPr/>
          <a:lstStyle/>
          <a:p>
            <a:fld id="{D0DD910F-CB18-0442-838C-D854C7564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4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9F71F-85B5-334D-A800-FA943B8AF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28" y="2247900"/>
            <a:ext cx="10518172" cy="1714500"/>
          </a:xfrm>
        </p:spPr>
        <p:txBody>
          <a:bodyPr anchor="ctr" anchorCtr="0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17338C-2B7F-5B4E-807A-2D67BA76C9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16315" y="6248400"/>
            <a:ext cx="1912085" cy="357505"/>
          </a:xfrm>
        </p:spPr>
        <p:txBody>
          <a:bodyPr/>
          <a:lstStyle/>
          <a:p>
            <a:fld id="{A334FBF4-62D7-BF4B-9691-0C7D28A55B8E}" type="datetime4">
              <a:rPr lang="en-US" smtClean="0"/>
              <a:t>April 23, 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6D76F23-A2E0-2240-A655-72342DEC9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1" y="6248400"/>
            <a:ext cx="7957750" cy="35750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C95DA00-6841-B74F-8246-4C77C3C5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248401"/>
            <a:ext cx="482600" cy="289904"/>
          </a:xfrm>
        </p:spPr>
        <p:txBody>
          <a:bodyPr/>
          <a:lstStyle/>
          <a:p>
            <a:fld id="{D0DD910F-CB18-0442-838C-D854C7564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2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0A1880A-EA5A-AC40-98B7-CDB6A341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16315" y="6248400"/>
            <a:ext cx="1912085" cy="357505"/>
          </a:xfrm>
        </p:spPr>
        <p:txBody>
          <a:bodyPr/>
          <a:lstStyle/>
          <a:p>
            <a:fld id="{A334FBF4-62D7-BF4B-9691-0C7D28A55B8E}" type="datetime4">
              <a:rPr lang="en-US" smtClean="0"/>
              <a:t>April 23, 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9F7BCCB-D00B-7B41-BD55-E55C803F8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1" y="6248400"/>
            <a:ext cx="7957750" cy="35750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54DD1EB-D4E3-7D41-A6A5-20B872444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248401"/>
            <a:ext cx="482600" cy="289904"/>
          </a:xfrm>
        </p:spPr>
        <p:txBody>
          <a:bodyPr/>
          <a:lstStyle/>
          <a:p>
            <a:fld id="{D0DD910F-CB18-0442-838C-D854C7564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4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One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9573154-8BF6-8446-BF6D-EC2B1B2C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90500"/>
            <a:ext cx="3932237" cy="20574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32C388E-D518-414E-B9D0-3A0B0A354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0" y="190501"/>
            <a:ext cx="6172200" cy="5238899"/>
          </a:xfrm>
        </p:spPr>
        <p:txBody>
          <a:bodyPr/>
          <a:lstStyle>
            <a:lvl1pPr>
              <a:defRPr sz="2800" spc="0">
                <a:solidFill>
                  <a:schemeClr val="tx2"/>
                </a:solidFill>
              </a:defRPr>
            </a:lvl1pPr>
            <a:lvl2pPr>
              <a:defRPr sz="2400">
                <a:solidFill>
                  <a:srgbClr val="1A1A1A"/>
                </a:solidFill>
              </a:defRPr>
            </a:lvl2pPr>
            <a:lvl3pPr>
              <a:defRPr sz="2200">
                <a:solidFill>
                  <a:srgbClr val="1A1A1A"/>
                </a:solidFill>
              </a:defRPr>
            </a:lvl3pPr>
            <a:lvl4pPr>
              <a:defRPr sz="1800">
                <a:solidFill>
                  <a:srgbClr val="1A1A1A"/>
                </a:solidFill>
              </a:defRPr>
            </a:lvl4pPr>
            <a:lvl5pPr>
              <a:defRPr sz="1800">
                <a:solidFill>
                  <a:srgbClr val="1A1A1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1FE7410-2668-CD48-9480-48E0D0F1DDE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00100" y="2247900"/>
            <a:ext cx="3932237" cy="3181500"/>
          </a:xfrm>
        </p:spPr>
        <p:txBody>
          <a:bodyPr/>
          <a:lstStyle>
            <a:lvl1pPr marL="0" indent="0">
              <a:buNone/>
              <a:defRPr sz="1600" spc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ACF1B95-4316-A645-803F-6C0D0F87F6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16315" y="6248400"/>
            <a:ext cx="1912085" cy="357505"/>
          </a:xfrm>
        </p:spPr>
        <p:txBody>
          <a:bodyPr/>
          <a:lstStyle/>
          <a:p>
            <a:fld id="{A334FBF4-62D7-BF4B-9691-0C7D28A55B8E}" type="datetime4">
              <a:rPr lang="en-US" smtClean="0"/>
              <a:t>April 23, 2026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C868118-EA8C-DF4B-92F2-5F7E61D9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1" y="6248400"/>
            <a:ext cx="7957750" cy="35750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0423D66-8394-DE4F-A533-978943A99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248401"/>
            <a:ext cx="482600" cy="289904"/>
          </a:xfrm>
        </p:spPr>
        <p:txBody>
          <a:bodyPr/>
          <a:lstStyle/>
          <a:p>
            <a:fld id="{D0DD910F-CB18-0442-838C-D854C7564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7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One column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9573154-8BF6-8446-BF6D-EC2B1B2C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90500"/>
            <a:ext cx="3932237" cy="20574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1FE7410-2668-CD48-9480-48E0D0F1DDE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00100" y="2247900"/>
            <a:ext cx="3932237" cy="3181500"/>
          </a:xfrm>
        </p:spPr>
        <p:txBody>
          <a:bodyPr/>
          <a:lstStyle>
            <a:lvl1pPr marL="0" indent="0">
              <a:buNone/>
              <a:defRPr sz="1600" spc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B5E3AF7-405B-B642-8CE7-ADDE6FE4B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43500" y="190501"/>
            <a:ext cx="6172200" cy="5238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94F25FE-FB4E-FB42-8780-407D5F0B2B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16315" y="6248400"/>
            <a:ext cx="1912085" cy="357505"/>
          </a:xfrm>
        </p:spPr>
        <p:txBody>
          <a:bodyPr/>
          <a:lstStyle/>
          <a:p>
            <a:fld id="{A334FBF4-62D7-BF4B-9691-0C7D28A55B8E}" type="datetime4">
              <a:rPr lang="en-US" smtClean="0"/>
              <a:t>April 23, 2026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6D3B651-C78D-CC49-94F8-417E4588F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1" y="6248400"/>
            <a:ext cx="7957750" cy="35750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3A1495B-1E0E-4C43-900E-6898AFA11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248401"/>
            <a:ext cx="482600" cy="289904"/>
          </a:xfrm>
        </p:spPr>
        <p:txBody>
          <a:bodyPr/>
          <a:lstStyle/>
          <a:p>
            <a:fld id="{D0DD910F-CB18-0442-838C-D854C7564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8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ohns Hopkins University shield watermark against a dark blue background. The shield appears in white color scaled to the full size of the page in a lower opacity against a gradient dark blue color behind it. The shield graphic includes artistic iconography to represent a book, globe and angled pattern of the Maryland state flag.">
            <a:extLst>
              <a:ext uri="{FF2B5EF4-FFF2-40B4-BE49-F238E27FC236}">
                <a16:creationId xmlns:a16="http://schemas.microsoft.com/office/drawing/2014/main" id="{3149DD52-4910-4048-A713-09DCBCA4554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-61237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823DFA-7515-1845-90BF-44F67FE05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28" y="2247784"/>
            <a:ext cx="10518172" cy="17218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F042A-5201-A44C-BC9F-C55495BD6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228" y="4166886"/>
            <a:ext cx="11191272" cy="1921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F2DAD-3ACD-D344-B432-AA52A5B71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16315" y="6248400"/>
            <a:ext cx="1912085" cy="357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31DBC1C-6959-D14C-B949-270FCF9F4463}" type="datetime4">
              <a:rPr lang="en-US" smtClean="0"/>
              <a:pPr/>
              <a:t>April 23,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A0238-F749-F646-8D51-7D5469F714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0501" y="6248400"/>
            <a:ext cx="7957750" cy="357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15B72-60EC-454C-B7CA-F3F6917C9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248401"/>
            <a:ext cx="482600" cy="2899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|  </a:t>
            </a:r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8523AB2E-A36E-A2E1-B210-404F4FCA623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334298" y="-129016"/>
            <a:ext cx="6157237" cy="236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8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 spc="300">
          <a:solidFill>
            <a:schemeClr val="bg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0" userDrawn="1">
          <p15:clr>
            <a:srgbClr val="F26B43"/>
          </p15:clr>
        </p15:guide>
        <p15:guide id="2" pos="120" userDrawn="1">
          <p15:clr>
            <a:srgbClr val="F26B43"/>
          </p15:clr>
        </p15:guide>
        <p15:guide id="3" pos="7560" userDrawn="1">
          <p15:clr>
            <a:srgbClr val="F26B43"/>
          </p15:clr>
        </p15:guide>
        <p15:guide id="4" orient="horz" pos="3936" userDrawn="1">
          <p15:clr>
            <a:srgbClr val="F26B43"/>
          </p15:clr>
        </p15:guide>
        <p15:guide id="5" orient="horz" pos="4176" userDrawn="1">
          <p15:clr>
            <a:srgbClr val="F26B43"/>
          </p15:clr>
        </p15:guide>
        <p15:guide id="6" orient="horz" pos="1416" userDrawn="1">
          <p15:clr>
            <a:srgbClr val="F26B43"/>
          </p15:clr>
        </p15:guide>
        <p15:guide id="7" orient="horz" pos="2496" userDrawn="1">
          <p15:clr>
            <a:srgbClr val="F26B43"/>
          </p15:clr>
        </p15:guide>
        <p15:guide id="8" orient="horz" pos="2616" userDrawn="1">
          <p15:clr>
            <a:srgbClr val="F26B43"/>
          </p15:clr>
        </p15:guide>
        <p15:guide id="9" orient="horz" pos="3840" userDrawn="1">
          <p15:clr>
            <a:srgbClr val="F26B43"/>
          </p15:clr>
        </p15:guide>
        <p15:guide id="10" pos="504" userDrawn="1">
          <p15:clr>
            <a:srgbClr val="F26B43"/>
          </p15:clr>
        </p15:guide>
        <p15:guide id="11" pos="7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015E1-5577-0749-A714-F0FAD9733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648" y="2095426"/>
            <a:ext cx="10515600" cy="100265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"/>
                <a:ea typeface="Tahoma"/>
                <a:cs typeface="Tahoma"/>
              </a:rPr>
              <a:t>Making Your Case: Interview Strategies for a Strong Candidacy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428074-0FC9-B346-A220-CC56D4D92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967" y="3564457"/>
            <a:ext cx="5393481" cy="1822050"/>
          </a:xfrm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>
                <a:latin typeface="Tahoma"/>
                <a:ea typeface="Tahoma"/>
                <a:cs typeface="Tahoma"/>
              </a:rPr>
              <a:t>Heather Andersen</a:t>
            </a:r>
            <a:endParaRPr lang="en-US" dirty="0"/>
          </a:p>
          <a:p>
            <a:pPr algn="ctr"/>
            <a:r>
              <a:rPr lang="en-US">
                <a:latin typeface="Tahoma"/>
                <a:ea typeface="Tahoma"/>
                <a:cs typeface="Tahoma"/>
              </a:rPr>
              <a:t>Sr. Program Manager,</a:t>
            </a:r>
          </a:p>
          <a:p>
            <a:pPr algn="ctr"/>
            <a:r>
              <a:rPr lang="en-US" dirty="0">
                <a:latin typeface="Tahoma"/>
                <a:ea typeface="Tahoma"/>
                <a:cs typeface="Tahoma"/>
              </a:rPr>
              <a:t>Vice Provost for Faculty </a:t>
            </a:r>
          </a:p>
          <a:p>
            <a:pPr algn="ctr"/>
            <a:r>
              <a:rPr lang="en-US">
                <a:latin typeface="Tahoma"/>
                <a:ea typeface="Tahoma"/>
                <a:cs typeface="Tahoma"/>
              </a:rPr>
              <a:t>Affairs Office</a:t>
            </a:r>
            <a:endParaRPr lang="en-US" dirty="0">
              <a:latin typeface="Tahoma"/>
              <a:ea typeface="Tahoma"/>
              <a:cs typeface="Tahoma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A58C4-135E-1343-8C1E-26A968ABB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FBF4-62D7-BF4B-9691-0C7D28A55B8E}" type="datetime4">
              <a:rPr lang="en-US" smtClean="0"/>
              <a:t>April 23,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743A3-E609-4142-96C3-1357B2290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910F-CB18-0442-838C-D854C7564373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53DD03-7DCD-4FEF-B469-293E37757642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Click to add text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4CBB0F8-8363-76A3-F24D-14428AC20726}"/>
              </a:ext>
            </a:extLst>
          </p:cNvPr>
          <p:cNvSpPr txBox="1">
            <a:spLocks/>
          </p:cNvSpPr>
          <p:nvPr/>
        </p:nvSpPr>
        <p:spPr>
          <a:xfrm>
            <a:off x="6261929" y="3112476"/>
            <a:ext cx="5739571" cy="293129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 spc="3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Tahoma"/>
              <a:ea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lang="en-US" dirty="0">
                <a:latin typeface="Tahoma"/>
                <a:ea typeface="Tahoma"/>
                <a:cs typeface="Tahoma"/>
              </a:rPr>
              <a:t>In 10 minutes, you will learn how to:</a:t>
            </a:r>
            <a:endParaRPr lang="en-US" dirty="0"/>
          </a:p>
          <a:p>
            <a:pPr marL="342900">
              <a:lnSpc>
                <a:spcPct val="100000"/>
              </a:lnSpc>
              <a:buChar char="•"/>
            </a:pPr>
            <a:r>
              <a:rPr lang="en-US" dirty="0">
                <a:latin typeface="Tahoma"/>
                <a:ea typeface="Tahoma"/>
                <a:cs typeface="Tahoma"/>
              </a:rPr>
              <a:t>Develop an interview prep      strategy</a:t>
            </a:r>
          </a:p>
          <a:p>
            <a:pPr marL="342900">
              <a:lnSpc>
                <a:spcPct val="100000"/>
              </a:lnSpc>
              <a:buChar char="•"/>
            </a:pPr>
            <a:r>
              <a:rPr lang="en-US" dirty="0">
                <a:latin typeface="Tahoma"/>
                <a:ea typeface="Tahoma"/>
                <a:cs typeface="Tahoma"/>
              </a:rPr>
              <a:t>Create best practices for confidence building</a:t>
            </a:r>
            <a:endParaRPr lang="en-US" dirty="0"/>
          </a:p>
          <a:p>
            <a:pPr marL="342900" indent="-342900">
              <a:buChar char="•"/>
            </a:pPr>
            <a:endParaRPr lang="en-US" dirty="0"/>
          </a:p>
          <a:p>
            <a:pPr marL="342900" indent="-342900"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3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6372EB-1E4F-D33D-81B1-7F1F5E246B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3331" y="2247088"/>
            <a:ext cx="3231874" cy="3887011"/>
          </a:xfrm>
        </p:spPr>
        <p:txBody>
          <a:bodyPr>
            <a:normAutofit/>
          </a:bodyPr>
          <a:lstStyle/>
          <a:p>
            <a:r>
              <a:rPr lang="en-US" sz="4000" dirty="0"/>
              <a:t>Before the Interview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1CDCD59-BE24-CEF5-19C9-C2476DA48B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95231" y="2247088"/>
            <a:ext cx="8093438" cy="38870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Research the institution, department, and job ad. </a:t>
            </a:r>
          </a:p>
          <a:p>
            <a:pPr marL="0" indent="0">
              <a:buNone/>
            </a:pPr>
            <a:r>
              <a:rPr lang="en-US" dirty="0"/>
              <a:t>Prepare stories and examples:</a:t>
            </a:r>
          </a:p>
          <a:p>
            <a:pPr marL="457200" lvl="1" indent="0">
              <a:buNone/>
            </a:pPr>
            <a:r>
              <a:rPr lang="en-US" dirty="0"/>
              <a:t>1. Demonstrate leadership</a:t>
            </a:r>
          </a:p>
          <a:p>
            <a:pPr marL="457200" lvl="1" indent="0">
              <a:buNone/>
            </a:pPr>
            <a:r>
              <a:rPr lang="en-US" dirty="0"/>
              <a:t>2. Teamwork</a:t>
            </a:r>
          </a:p>
          <a:p>
            <a:pPr marL="457200" lvl="1" indent="0">
              <a:buNone/>
            </a:pPr>
            <a:r>
              <a:rPr lang="en-US" dirty="0"/>
              <a:t>3. Problem solving</a:t>
            </a:r>
          </a:p>
          <a:p>
            <a:pPr marL="457200" lvl="1" indent="0">
              <a:buNone/>
            </a:pPr>
            <a:r>
              <a:rPr lang="en-US" dirty="0"/>
              <a:t>4. Overcoming barriers or conflicts</a:t>
            </a:r>
          </a:p>
          <a:p>
            <a:pPr marL="457200" lvl="1" indent="0">
              <a:buNone/>
            </a:pPr>
            <a:r>
              <a:rPr lang="en-US" dirty="0"/>
              <a:t>5. Showcasing research outcomes</a:t>
            </a:r>
          </a:p>
          <a:p>
            <a:pPr marL="0" indent="0">
              <a:buNone/>
            </a:pPr>
            <a:r>
              <a:rPr lang="en-US" dirty="0"/>
              <a:t>Practice and rehearse each of your stories to build basic memorization skills.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1705A-C36E-3761-7DD4-98280311BC4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876332E-97D2-CC49-9E46-E6E0DDE407E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5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8C3BB3-58B7-CE4B-EF84-1DA937D00B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700" y="2276856"/>
            <a:ext cx="3231874" cy="3857244"/>
          </a:xfrm>
        </p:spPr>
        <p:txBody>
          <a:bodyPr>
            <a:normAutofit/>
          </a:bodyPr>
          <a:lstStyle/>
          <a:p>
            <a:r>
              <a:rPr lang="en-US" sz="4000" dirty="0"/>
              <a:t>During the Interview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118D33-8421-50C4-69C5-E7B9CF88CB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95231" y="2276856"/>
            <a:ext cx="8093438" cy="38572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Start confident and concise. You may want to use a variation of your 60-second “elevator pitch” to introduce yourself.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Listen and clarify. Show curiosity.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Ask thoughtful questions.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Reiterate strong interest and close with a strong “Why You?” response.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19115-3D04-BF25-EE43-5AC0A4E50A2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876332E-97D2-CC49-9E46-E6E0DDE407E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3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1AF7C-67EB-9741-FBE6-E92052640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74FBF8-3AC3-BF07-2C91-DFB8681078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700" y="2276856"/>
            <a:ext cx="3231874" cy="3857244"/>
          </a:xfrm>
        </p:spPr>
        <p:txBody>
          <a:bodyPr>
            <a:normAutofit/>
          </a:bodyPr>
          <a:lstStyle/>
          <a:p>
            <a:r>
              <a:rPr lang="en-US" sz="4000" dirty="0"/>
              <a:t>After the Interview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9D4926-B316-6748-360C-A08905459B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95231" y="2276856"/>
            <a:ext cx="8093438" cy="38572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Send individualized thank-you emails to faculty you met within 24-48 hours, referencing a specific part of the conversation.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Write notes on what went well and what you would improve for next time.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provided a timeline for decision and you haven’t heard, a polite inquiry after that window is acceptable.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80471-E004-520F-8314-3C4CDAD1E90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876332E-97D2-CC49-9E46-E6E0DDE407E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6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5EA8-B92E-07B7-D12F-4A27CE7AD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400" y="2247901"/>
            <a:ext cx="10528300" cy="819390"/>
          </a:xfrm>
        </p:spPr>
        <p:txBody>
          <a:bodyPr/>
          <a:lstStyle/>
          <a:p>
            <a:r>
              <a:rPr lang="en-US" dirty="0"/>
              <a:t>Wrap-up—Key Takeaways &amp; Next Step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33F07-30F4-2557-5453-BEFFE9FAD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3219691"/>
            <a:ext cx="10528300" cy="207468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Key takeaway – prepare and rehearse your 5 stories.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Get comfortable and feel confident in your “Why You?” response.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Practice, practice, practice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19089-2FD9-D39F-74A1-CBE0DCF53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FBF4-62D7-BF4B-9691-0C7D28A55B8E}" type="datetime4">
              <a:rPr lang="en-US" smtClean="0"/>
              <a:t>April 23,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3A883-6443-5748-F5B9-BD85A7ACB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910F-CB18-0442-838C-D854C7564373}" type="slidenum">
              <a:rPr lang="en-US" smtClean="0"/>
              <a:t>5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FD5F2E-EE4C-2155-FD32-0793A61A26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Contact us at: </a:t>
            </a:r>
            <a:r>
              <a:rPr lang="en-US" dirty="0" err="1"/>
              <a:t>JHLADAcademy@jh.edu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806279"/>
      </p:ext>
    </p:extLst>
  </p:cSld>
  <p:clrMapOvr>
    <a:masterClrMapping/>
  </p:clrMapOvr>
</p:sld>
</file>

<file path=ppt/theme/theme1.xml><?xml version="1.0" encoding="utf-8"?>
<a:theme xmlns:a="http://schemas.openxmlformats.org/drawingml/2006/main" name="Heritage Blue Theme">
  <a:themeElements>
    <a:clrScheme name="Heritage Blue">
      <a:dk1>
        <a:srgbClr val="1D366C"/>
      </a:dk1>
      <a:lt1>
        <a:srgbClr val="FFFFFF"/>
      </a:lt1>
      <a:dk2>
        <a:srgbClr val="0070B9"/>
      </a:dk2>
      <a:lt2>
        <a:srgbClr val="6CA9DB"/>
      </a:lt2>
      <a:accent1>
        <a:srgbClr val="D44728"/>
      </a:accent1>
      <a:accent2>
        <a:srgbClr val="78222D"/>
      </a:accent2>
      <a:accent3>
        <a:srgbClr val="A55996"/>
      </a:accent3>
      <a:accent4>
        <a:srgbClr val="009875"/>
      </a:accent4>
      <a:accent5>
        <a:srgbClr val="236FB7"/>
      </a:accent5>
      <a:accent6>
        <a:srgbClr val="F5C300"/>
      </a:accent6>
      <a:hlink>
        <a:srgbClr val="0563C1"/>
      </a:hlink>
      <a:folHlink>
        <a:srgbClr val="54264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67697821-F3F9-4B44-BB01-13E7E56785D4}" vid="{5E3A260A-9CB2-D849-A797-5B57F018D0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B1A3DAA375A41B63523E802FAD48D" ma:contentTypeVersion="15" ma:contentTypeDescription="Create a new document." ma:contentTypeScope="" ma:versionID="f71fdf27a8bbc40a3e4532742a2d9125">
  <xsd:schema xmlns:xsd="http://www.w3.org/2001/XMLSchema" xmlns:xs="http://www.w3.org/2001/XMLSchema" xmlns:p="http://schemas.microsoft.com/office/2006/metadata/properties" xmlns:ns2="527150f3-615b-4381-9a75-0000b4ed36b5" xmlns:ns3="1659cfa6-dca4-4039-b1f5-04bf066c77b3" targetNamespace="http://schemas.microsoft.com/office/2006/metadata/properties" ma:root="true" ma:fieldsID="4c19552e7a3557299289f219374d515a" ns2:_="" ns3:_="">
    <xsd:import namespace="527150f3-615b-4381-9a75-0000b4ed36b5"/>
    <xsd:import namespace="1659cfa6-dca4-4039-b1f5-04bf066c77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7150f3-615b-4381-9a75-0000b4ed36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3f7c956-802a-45ac-b2ba-cc7850678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59cfa6-dca4-4039-b1f5-04bf066c77b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2454f29-10cb-4361-8b1a-654ac203247e}" ma:internalName="TaxCatchAll" ma:showField="CatchAllData" ma:web="1659cfa6-dca4-4039-b1f5-04bf066c77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659cfa6-dca4-4039-b1f5-04bf066c77b3" xsi:nil="true"/>
    <lcf76f155ced4ddcb4097134ff3c332f xmlns="527150f3-615b-4381-9a75-0000b4ed36b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C4B4E48-1ECF-43F6-9A66-3399E5D55D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7150f3-615b-4381-9a75-0000b4ed36b5"/>
    <ds:schemaRef ds:uri="1659cfa6-dca4-4039-b1f5-04bf066c77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396E7A-876C-48E8-BBB0-C63DE73528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DC0B4F-3A08-4902-B6C5-F63DDE87DF81}">
  <ds:schemaRefs>
    <ds:schemaRef ds:uri="0b3f1a76-90e9-4138-96a9-982b6b1c91bb"/>
    <ds:schemaRef ds:uri="56013614-09fb-4ddc-aa99-e8187c3cd548"/>
    <ds:schemaRef ds:uri="http://schemas.microsoft.com/office/2006/metadata/properties"/>
    <ds:schemaRef ds:uri="http://schemas.microsoft.com/office/infopath/2007/PartnerControls"/>
    <ds:schemaRef ds:uri="1659cfa6-dca4-4039-b1f5-04bf066c77b3"/>
    <ds:schemaRef ds:uri="527150f3-615b-4381-9a75-0000b4ed36b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Heritage Blue Theme</Template>
  <TotalTime>252</TotalTime>
  <Words>263</Words>
  <Application>Microsoft Macintosh PowerPoint</Application>
  <PresentationFormat>Widescreen</PresentationFormat>
  <Paragraphs>47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Gentona</vt:lpstr>
      <vt:lpstr>Tahoma</vt:lpstr>
      <vt:lpstr>Heritage Blue Theme</vt:lpstr>
      <vt:lpstr>Making Your Case: Interview Strategies for a Strong Candidacy</vt:lpstr>
      <vt:lpstr>PowerPoint Presentation</vt:lpstr>
      <vt:lpstr>PowerPoint Presentation</vt:lpstr>
      <vt:lpstr>PowerPoint Presentation</vt:lpstr>
      <vt:lpstr>Wrap-up—Key Takeaways &amp; Next Step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Abby Jackson</dc:creator>
  <cp:lastModifiedBy>Julianne Perretta</cp:lastModifiedBy>
  <cp:revision>85</cp:revision>
  <dcterms:created xsi:type="dcterms:W3CDTF">2022-01-17T17:18:40Z</dcterms:created>
  <dcterms:modified xsi:type="dcterms:W3CDTF">2026-04-23T12:40:48Z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0x0101007ECB1A3DAA375A41B63523E802FAD48D</vt:lpwstr>
  </property>
  <property fmtid="{D5CDD505-2E9C-101B-9397-08002B2CF9AE}" pid="3" name="MediaServiceImageTags">
    <vt:lpwstr/>
  </property>
</Properties>
</file>